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33" r:id="rId1"/>
  </p:sldMasterIdLst>
  <p:sldIdLst>
    <p:sldId id="259" r:id="rId2"/>
    <p:sldId id="257" r:id="rId3"/>
    <p:sldId id="260" r:id="rId4"/>
    <p:sldId id="261" r:id="rId5"/>
    <p:sldId id="262" r:id="rId6"/>
    <p:sldId id="263" r:id="rId7"/>
    <p:sldId id="265" r:id="rId8"/>
    <p:sldId id="267" r:id="rId9"/>
    <p:sldId id="26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78"/>
    <p:restoredTop sz="94589"/>
  </p:normalViewPr>
  <p:slideViewPr>
    <p:cSldViewPr snapToGrid="0" snapToObjects="1">
      <p:cViewPr>
        <p:scale>
          <a:sx n="100" d="100"/>
          <a:sy n="100" d="100"/>
        </p:scale>
        <p:origin x="416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76279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10/16/16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63575" y="3226820"/>
            <a:ext cx="3859795" cy="304801"/>
          </a:xfrm>
        </p:spPr>
        <p:txBody>
          <a:bodyPr anchor="b"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6838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5945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2683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70629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62511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TextBox 10"/>
          <p:cNvSpPr txBox="1"/>
          <p:nvPr/>
        </p:nvSpPr>
        <p:spPr bwMode="gray">
          <a:xfrm>
            <a:off x="898295" y="603589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705137" y="261378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705034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86515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14393"/>
            <a:ext cx="8825659" cy="101266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71774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2404477"/>
            <a:ext cx="8825659" cy="178870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8587" y="5024967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18762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09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87261"/>
            <a:ext cx="3129168" cy="28397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10999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87261"/>
            <a:ext cx="3145380" cy="28397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1" y="2603500"/>
            <a:ext cx="315744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87261"/>
            <a:ext cx="3161029" cy="283979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77945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20744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1246"/>
            <a:ext cx="2691242" cy="158376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20745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42840"/>
            <a:ext cx="2691242" cy="155217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7"/>
            <a:ext cx="3050438" cy="92140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18992"/>
            <a:ext cx="2691242" cy="157601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09107"/>
            <a:ext cx="3054127" cy="89634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00523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1141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97430"/>
            <a:ext cx="1409965" cy="4729626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97429"/>
            <a:ext cx="6247546" cy="472962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2984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242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4"/>
            <a:ext cx="4351023" cy="2283823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2546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1368" y="2603500"/>
            <a:ext cx="4828744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1" y="2603500"/>
            <a:ext cx="4825159" cy="3377705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082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36063"/>
            <a:ext cx="48251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212326"/>
            <a:ext cx="4825158" cy="280747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1" y="2603499"/>
            <a:ext cx="4825160" cy="60882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212327"/>
            <a:ext cx="4825159" cy="280747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796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428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640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2" y="1143000"/>
            <a:ext cx="3227192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68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Oval 4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Oval 3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Oval 3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Oval 4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10/16/16</a:t>
            </a:fld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587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34" r:id="rId1"/>
    <p:sldLayoutId id="2147484335" r:id="rId2"/>
    <p:sldLayoutId id="2147484336" r:id="rId3"/>
    <p:sldLayoutId id="2147484337" r:id="rId4"/>
    <p:sldLayoutId id="2147484338" r:id="rId5"/>
    <p:sldLayoutId id="2147484339" r:id="rId6"/>
    <p:sldLayoutId id="2147484340" r:id="rId7"/>
    <p:sldLayoutId id="2147484341" r:id="rId8"/>
    <p:sldLayoutId id="2147484342" r:id="rId9"/>
    <p:sldLayoutId id="2147484343" r:id="rId10"/>
    <p:sldLayoutId id="2147484344" r:id="rId11"/>
    <p:sldLayoutId id="2147484345" r:id="rId12"/>
    <p:sldLayoutId id="2147484346" r:id="rId13"/>
    <p:sldLayoutId id="2147484347" r:id="rId14"/>
    <p:sldLayoutId id="2147484348" r:id="rId15"/>
    <p:sldLayoutId id="2147484349" r:id="rId16"/>
    <p:sldLayoutId id="214748435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tiff"/><Relationship Id="rId3" Type="http://schemas.openxmlformats.org/officeDocument/2006/relationships/image" Target="../media/image1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tjfrahme/sfdat26-frahme/blob/master/Final/Census.ipynb" TargetMode="External"/><Relationship Id="rId3" Type="http://schemas.openxmlformats.org/officeDocument/2006/relationships/hyperlink" Target="https://github.com/tjfrahme/sfdat26-frahme/tree/master/Fina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688455"/>
            <a:ext cx="9803558" cy="2677648"/>
          </a:xfrm>
        </p:spPr>
        <p:txBody>
          <a:bodyPr/>
          <a:lstStyle/>
          <a:p>
            <a:r>
              <a:rPr lang="en-US" sz="4800" dirty="0" smtClean="0"/>
              <a:t>Who Makes the Benjamins?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5367263"/>
            <a:ext cx="8825658" cy="861420"/>
          </a:xfrm>
        </p:spPr>
        <p:txBody>
          <a:bodyPr/>
          <a:lstStyle/>
          <a:p>
            <a:r>
              <a:rPr lang="en-US" dirty="0" smtClean="0"/>
              <a:t>A Comparison of 3 Machine Learning Models  to Predict Salary</a:t>
            </a:r>
          </a:p>
          <a:p>
            <a:r>
              <a:rPr lang="en-US" dirty="0" smtClean="0"/>
              <a:t>Tim Frahme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955" y="702177"/>
            <a:ext cx="8343900" cy="385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016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the 411?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4375" y="2603500"/>
            <a:ext cx="6586538" cy="3416300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 smtClean="0"/>
              <a:t>FACT: </a:t>
            </a:r>
            <a:r>
              <a:rPr lang="en-US" dirty="0" smtClean="0"/>
              <a:t>We all want to be rich</a:t>
            </a:r>
          </a:p>
          <a:p>
            <a:endParaRPr lang="en-US" dirty="0" smtClean="0"/>
          </a:p>
          <a:p>
            <a:r>
              <a:rPr lang="en-US" b="1" dirty="0" smtClean="0"/>
              <a:t>QUESTION: </a:t>
            </a:r>
            <a:r>
              <a:rPr lang="en-US" dirty="0" smtClean="0"/>
              <a:t>How do I get rich, or die trying?</a:t>
            </a:r>
          </a:p>
          <a:p>
            <a:endParaRPr lang="en-US" dirty="0" smtClean="0"/>
          </a:p>
          <a:p>
            <a:r>
              <a:rPr lang="en-US" b="1" dirty="0" smtClean="0"/>
              <a:t>ANSWER: </a:t>
            </a:r>
            <a:r>
              <a:rPr lang="en-US" dirty="0" smtClean="0"/>
              <a:t>Lets look at the traits of rich people</a:t>
            </a:r>
          </a:p>
          <a:p>
            <a:endParaRPr lang="en-US" dirty="0" smtClean="0"/>
          </a:p>
          <a:p>
            <a:r>
              <a:rPr lang="en-US" dirty="0" smtClean="0"/>
              <a:t>Data was a subset 1994  Census Data (</a:t>
            </a:r>
            <a:r>
              <a:rPr lang="en-US" dirty="0" err="1" smtClean="0"/>
              <a:t>Kaggle</a:t>
            </a:r>
            <a:r>
              <a:rPr lang="en-US" dirty="0" smtClean="0"/>
              <a:t>)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/>
              <a:t>P</a:t>
            </a:r>
            <a:r>
              <a:rPr lang="en-US" dirty="0" smtClean="0"/>
              <a:t>redict who makes more than $50k </a:t>
            </a:r>
          </a:p>
          <a:p>
            <a:pPr lvl="1"/>
            <a:r>
              <a:rPr lang="en-US" dirty="0" smtClean="0"/>
              <a:t>AKA -&gt; I can afford to eat at Olive Garden instead of McDonalds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6885" y="2603500"/>
            <a:ext cx="4184112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0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we working with?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113" y="3768141"/>
            <a:ext cx="3930120" cy="29797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0433" y="2484833"/>
            <a:ext cx="4047660" cy="3910808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384999"/>
              </p:ext>
            </p:extLst>
          </p:nvPr>
        </p:nvGraphicFramePr>
        <p:xfrm>
          <a:off x="1408113" y="2637841"/>
          <a:ext cx="2374900" cy="812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39615"/>
                <a:gridCol w="1335285"/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Base Case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Total Records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u="none" strike="noStrike" dirty="0">
                          <a:effectLst/>
                        </a:rPr>
                        <a:t>32,561</a:t>
                      </a:r>
                      <a:endParaRPr lang="fi-FI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People &gt; 50k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200" u="none" strike="noStrike">
                          <a:effectLst/>
                        </a:rPr>
                        <a:t>7,841</a:t>
                      </a:r>
                      <a:endParaRPr lang="uk-UA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Percentage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u="none" strike="noStrike" dirty="0">
                          <a:effectLst/>
                        </a:rPr>
                        <a:t> 0.2408 </a:t>
                      </a:r>
                      <a:endParaRPr lang="is-I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0618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go Exploring!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4988671" cy="3640138"/>
          </a:xfrm>
        </p:spPr>
        <p:txBody>
          <a:bodyPr/>
          <a:lstStyle/>
          <a:p>
            <a:r>
              <a:rPr lang="en-US" dirty="0" smtClean="0"/>
              <a:t>Graphed the attributes against Salary</a:t>
            </a:r>
          </a:p>
          <a:p>
            <a:endParaRPr lang="en-US" dirty="0" smtClean="0"/>
          </a:p>
          <a:p>
            <a:r>
              <a:rPr lang="en-US" dirty="0" smtClean="0"/>
              <a:t>Created Dummy Variables</a:t>
            </a:r>
          </a:p>
          <a:p>
            <a:endParaRPr lang="en-US" dirty="0"/>
          </a:p>
          <a:p>
            <a:r>
              <a:rPr lang="en-US" dirty="0" smtClean="0"/>
              <a:t>Looked at Correlation Matrix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6311" y="2603500"/>
            <a:ext cx="2764526" cy="23383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3523" y="2651125"/>
            <a:ext cx="2845047" cy="22431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9923" y="4941888"/>
            <a:ext cx="4367199" cy="153250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5913" y="4702820"/>
            <a:ext cx="3608643" cy="2010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793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4610845" cy="3683000"/>
          </a:xfrm>
        </p:spPr>
        <p:txBody>
          <a:bodyPr/>
          <a:lstStyle/>
          <a:p>
            <a:r>
              <a:rPr lang="en-US" dirty="0" smtClean="0"/>
              <a:t>Tested a number of different combinations of features </a:t>
            </a:r>
          </a:p>
          <a:p>
            <a:r>
              <a:rPr lang="en-US" dirty="0" smtClean="0"/>
              <a:t>5 fold Cross Validation and Grid Search</a:t>
            </a:r>
          </a:p>
          <a:p>
            <a:r>
              <a:rPr lang="en-US" dirty="0" smtClean="0"/>
              <a:t>Best:</a:t>
            </a:r>
          </a:p>
          <a:p>
            <a:pPr lvl="1"/>
            <a:r>
              <a:rPr lang="en-US" dirty="0" smtClean="0"/>
              <a:t>Null: .2408</a:t>
            </a:r>
          </a:p>
          <a:p>
            <a:pPr lvl="1"/>
            <a:r>
              <a:rPr lang="en-US" dirty="0" smtClean="0"/>
              <a:t>Accuracy: .8211</a:t>
            </a:r>
          </a:p>
          <a:p>
            <a:pPr lvl="1"/>
            <a:r>
              <a:rPr lang="en-US" dirty="0" smtClean="0"/>
              <a:t>Roc/</a:t>
            </a:r>
            <a:r>
              <a:rPr lang="en-US" dirty="0" err="1" smtClean="0"/>
              <a:t>Auc</a:t>
            </a:r>
            <a:r>
              <a:rPr lang="en-US" dirty="0" smtClean="0"/>
              <a:t>: .8280 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2603500"/>
            <a:ext cx="4381500" cy="6826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0" y="3387725"/>
            <a:ext cx="4928256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552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Regression/Naive Bayes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4166345" cy="3517900"/>
          </a:xfrm>
        </p:spPr>
        <p:txBody>
          <a:bodyPr/>
          <a:lstStyle/>
          <a:p>
            <a:r>
              <a:rPr lang="en-US" dirty="0" smtClean="0"/>
              <a:t>Tested Logistic Regression and Naive Bayes</a:t>
            </a:r>
          </a:p>
          <a:p>
            <a:pPr marL="342900" lvl="1" indent="-342900"/>
            <a:r>
              <a:rPr lang="en-US" dirty="0" smtClean="0"/>
              <a:t>Null: .2408</a:t>
            </a:r>
            <a:endParaRPr lang="en-US" dirty="0"/>
          </a:p>
          <a:p>
            <a:r>
              <a:rPr lang="en-US" dirty="0" smtClean="0"/>
              <a:t>Logistic Regression</a:t>
            </a:r>
          </a:p>
          <a:p>
            <a:pPr lvl="1"/>
            <a:r>
              <a:rPr lang="en-US" dirty="0" smtClean="0"/>
              <a:t>Accuracy: .8289</a:t>
            </a:r>
          </a:p>
          <a:p>
            <a:pPr lvl="1"/>
            <a:r>
              <a:rPr lang="en-US" dirty="0" smtClean="0"/>
              <a:t>Roc/</a:t>
            </a:r>
            <a:r>
              <a:rPr lang="en-US" dirty="0" err="1" smtClean="0"/>
              <a:t>Auc</a:t>
            </a:r>
            <a:r>
              <a:rPr lang="en-US" dirty="0" smtClean="0"/>
              <a:t>: .8770</a:t>
            </a:r>
          </a:p>
          <a:p>
            <a:r>
              <a:rPr lang="en-US" dirty="0" smtClean="0"/>
              <a:t>Naive Bayes</a:t>
            </a:r>
          </a:p>
          <a:p>
            <a:pPr lvl="1"/>
            <a:r>
              <a:rPr lang="en-US" dirty="0" smtClean="0"/>
              <a:t>Accuracy: .8017</a:t>
            </a:r>
          </a:p>
          <a:p>
            <a:pPr lvl="1"/>
            <a:r>
              <a:rPr lang="en-US" dirty="0" smtClean="0"/>
              <a:t>Roc/</a:t>
            </a:r>
            <a:r>
              <a:rPr lang="en-US" dirty="0" err="1" smtClean="0"/>
              <a:t>Auc</a:t>
            </a:r>
            <a:r>
              <a:rPr lang="en-US" dirty="0" smtClean="0"/>
              <a:t>: .8371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9661" y="2603500"/>
            <a:ext cx="5500640" cy="365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872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Model Learned the Best?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62185" y="2732087"/>
            <a:ext cx="5045615" cy="3838598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9987425"/>
              </p:ext>
            </p:extLst>
          </p:nvPr>
        </p:nvGraphicFramePr>
        <p:xfrm>
          <a:off x="203200" y="2732087"/>
          <a:ext cx="6172200" cy="17259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38225"/>
                <a:gridCol w="1333500"/>
                <a:gridCol w="1362075"/>
                <a:gridCol w="1409700"/>
                <a:gridCol w="1028700"/>
              </a:tblGrid>
              <a:tr h="203200"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Features: Age, Education, Workclass, Marital Status, Occupation, Race, Sex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u="none" strike="noStrike">
                          <a:effectLst/>
                        </a:rPr>
                        <a:t> </a:t>
                      </a:r>
                      <a:endParaRPr lang="sk-SK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Knn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Logistic Regression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Naive Bayes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Base Case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CV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u="none" strike="noStrike">
                          <a:effectLst/>
                        </a:rPr>
                        <a:t> </a:t>
                      </a:r>
                      <a:endParaRPr lang="sk-SK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Knn Neighbors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u="none" strike="noStrike">
                          <a:effectLst/>
                        </a:rPr>
                        <a:t> </a:t>
                      </a:r>
                      <a:endParaRPr lang="sk-SK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u="none" strike="noStrike">
                          <a:effectLst/>
                        </a:rPr>
                        <a:t> </a:t>
                      </a:r>
                      <a:endParaRPr lang="sk-SK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u="none" strike="noStrike">
                          <a:effectLst/>
                        </a:rPr>
                        <a:t> </a:t>
                      </a:r>
                      <a:endParaRPr lang="sk-SK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Accuracy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u="none" strike="noStrike">
                          <a:effectLst/>
                        </a:rPr>
                        <a:t>0.82119</a:t>
                      </a:r>
                      <a:endParaRPr lang="nb-NO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200" u="none" strike="noStrike">
                          <a:effectLst/>
                        </a:rPr>
                        <a:t>0.82896</a:t>
                      </a:r>
                      <a:endParaRPr lang="it-IT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u="none" strike="noStrike">
                          <a:effectLst/>
                        </a:rPr>
                        <a:t>0.80172</a:t>
                      </a:r>
                      <a:endParaRPr lang="nb-NO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u="none" strike="noStrike">
                          <a:effectLst/>
                        </a:rPr>
                        <a:t>0.2408</a:t>
                      </a:r>
                      <a:endParaRPr lang="is-I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Roc Auc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u="none" strike="noStrike">
                          <a:effectLst/>
                        </a:rPr>
                        <a:t>0.86</a:t>
                      </a:r>
                      <a:endParaRPr lang="nb-NO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u="none" strike="noStrike">
                          <a:effectLst/>
                        </a:rPr>
                        <a:t>0.87706</a:t>
                      </a:r>
                      <a:endParaRPr lang="fi-FI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200" u="none" strike="noStrike" dirty="0">
                          <a:effectLst/>
                        </a:rPr>
                        <a:t>0.83713</a:t>
                      </a:r>
                      <a:endParaRPr lang="hr-HR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u="none" strike="noStrike" dirty="0">
                          <a:effectLst/>
                        </a:rPr>
                        <a:t> </a:t>
                      </a:r>
                      <a:endParaRPr lang="sk-SK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8371890"/>
              </p:ext>
            </p:extLst>
          </p:nvPr>
        </p:nvGraphicFramePr>
        <p:xfrm>
          <a:off x="203200" y="4827588"/>
          <a:ext cx="6172200" cy="17259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38225"/>
                <a:gridCol w="1333500"/>
                <a:gridCol w="1362075"/>
                <a:gridCol w="1409700"/>
                <a:gridCol w="1028700"/>
              </a:tblGrid>
              <a:tr h="203200"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Features: Age, Education, Workclass, Marital Status, Occupation, Race, Sex, Hours, Capital Gains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u="none" strike="noStrike">
                          <a:effectLst/>
                        </a:rPr>
                        <a:t> </a:t>
                      </a:r>
                      <a:endParaRPr lang="sk-SK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Knn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Logistic Regression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Naive Bayes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Base Case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CV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u="none" strike="noStrike">
                          <a:effectLst/>
                        </a:rPr>
                        <a:t> </a:t>
                      </a:r>
                      <a:endParaRPr lang="sk-SK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Knn Neighbors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u="none" strike="noStrike">
                          <a:effectLst/>
                        </a:rPr>
                        <a:t> </a:t>
                      </a:r>
                      <a:endParaRPr lang="sk-SK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u="none" strike="noStrike">
                          <a:effectLst/>
                        </a:rPr>
                        <a:t> </a:t>
                      </a:r>
                      <a:endParaRPr lang="sk-SK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u="none" strike="noStrike">
                          <a:effectLst/>
                        </a:rPr>
                        <a:t> </a:t>
                      </a:r>
                      <a:endParaRPr lang="sk-SK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Accuracy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u="none" strike="noStrike">
                          <a:effectLst/>
                        </a:rPr>
                        <a:t>0.78815</a:t>
                      </a:r>
                      <a:endParaRPr lang="nb-NO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u="none" strike="noStrike">
                          <a:effectLst/>
                        </a:rPr>
                        <a:t>0.82101</a:t>
                      </a:r>
                      <a:endParaRPr lang="fi-FI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u="none" strike="noStrike">
                          <a:effectLst/>
                        </a:rPr>
                        <a:t>0.7789</a:t>
                      </a:r>
                      <a:endParaRPr lang="nb-NO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u="none" strike="noStrike">
                          <a:effectLst/>
                        </a:rPr>
                        <a:t>0.2408</a:t>
                      </a:r>
                      <a:endParaRPr lang="is-I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Roc Auc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200" u="none" strike="noStrike">
                          <a:effectLst/>
                        </a:rPr>
                        <a:t>0.75409</a:t>
                      </a:r>
                      <a:endParaRPr lang="hr-HR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u="none" strike="noStrike" dirty="0">
                          <a:effectLst/>
                        </a:rPr>
                        <a:t>0.88638</a:t>
                      </a:r>
                      <a:endParaRPr lang="nb-N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u="none" strike="noStrike">
                          <a:effectLst/>
                        </a:rPr>
                        <a:t>0.5859</a:t>
                      </a:r>
                      <a:endParaRPr lang="nb-NO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u="none" strike="noStrike" dirty="0">
                          <a:effectLst/>
                        </a:rPr>
                        <a:t> </a:t>
                      </a:r>
                      <a:endParaRPr lang="sk-SK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5298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66342" y="3725333"/>
            <a:ext cx="8825658" cy="2677648"/>
          </a:xfrm>
        </p:spPr>
        <p:txBody>
          <a:bodyPr/>
          <a:lstStyle/>
          <a:p>
            <a:r>
              <a:rPr lang="en-US" smtClean="0"/>
              <a:t>Thank You!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731" y="688362"/>
            <a:ext cx="7358369" cy="48865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6042" y="1787062"/>
            <a:ext cx="3413211" cy="1682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4638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33400" y="2826435"/>
            <a:ext cx="104267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/>
          </a:p>
          <a:p>
            <a:r>
              <a:rPr lang="en-US" b="1" dirty="0" err="1" smtClean="0"/>
              <a:t>iPython</a:t>
            </a:r>
            <a:r>
              <a:rPr lang="en-US" b="1" dirty="0" smtClean="0"/>
              <a:t> Notebook</a:t>
            </a:r>
            <a:endParaRPr lang="en-US" b="1" dirty="0"/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github.com/tjfrahme/sfdat26-frahme/blob/master/Final/Census.ipynb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err="1" smtClean="0"/>
              <a:t>Github</a:t>
            </a:r>
            <a:r>
              <a:rPr lang="en-US" b="1" dirty="0" smtClean="0"/>
              <a:t> Folder</a:t>
            </a:r>
            <a:endParaRPr lang="en-US" b="1" dirty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github.com/tjfrahme/sfdat26-frahme/tree/master/Final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33856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F1C4790-FE3C-4020-8CA7-00621DA7BB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117</TotalTime>
  <Words>263</Words>
  <Application>Microsoft Macintosh PowerPoint</Application>
  <PresentationFormat>Widescreen</PresentationFormat>
  <Paragraphs>105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Century Gothic</vt:lpstr>
      <vt:lpstr>Wingdings 3</vt:lpstr>
      <vt:lpstr>Arial</vt:lpstr>
      <vt:lpstr>Ion Boardroom</vt:lpstr>
      <vt:lpstr>Who Makes the Benjamins?</vt:lpstr>
      <vt:lpstr>What’s the 411?</vt:lpstr>
      <vt:lpstr>What are we working with?</vt:lpstr>
      <vt:lpstr>Let’s go Exploring!</vt:lpstr>
      <vt:lpstr>KNN</vt:lpstr>
      <vt:lpstr>Logistic Regression/Naive Bayes</vt:lpstr>
      <vt:lpstr>What Model Learned the Best?</vt:lpstr>
      <vt:lpstr>Thank You!</vt:lpstr>
      <vt:lpstr>Appendix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Frahme</dc:creator>
  <cp:lastModifiedBy>Tim Frahme</cp:lastModifiedBy>
  <cp:revision>11</cp:revision>
  <dcterms:created xsi:type="dcterms:W3CDTF">2016-10-17T01:30:29Z</dcterms:created>
  <dcterms:modified xsi:type="dcterms:W3CDTF">2016-10-17T03:28:02Z</dcterms:modified>
</cp:coreProperties>
</file>

<file path=docProps/thumbnail.jpeg>
</file>